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7" r:id="rId5"/>
    <p:sldId id="257" r:id="rId6"/>
    <p:sldId id="268" r:id="rId7"/>
    <p:sldId id="269" r:id="rId8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240" userDrawn="1">
          <p15:clr>
            <a:srgbClr val="A4A3A4"/>
          </p15:clr>
        </p15:guide>
        <p15:guide id="3" orient="horz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D8"/>
    <a:srgbClr val="4D89E4"/>
    <a:srgbClr val="FFFFFF"/>
    <a:srgbClr val="D9EBFA"/>
    <a:srgbClr val="B5C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5AFEE-8C02-4848-90A8-800FE393518C}" v="121" dt="2025-03-13T16:00:01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1" d="100"/>
          <a:sy n="71" d="100"/>
        </p:scale>
        <p:origin x="2502" y="72"/>
      </p:cViewPr>
      <p:guideLst>
        <p:guide pos="3240"/>
        <p:guide orient="horz"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4CE510-43B8-BA07-3595-85AE08C7503D}"/>
              </a:ext>
            </a:extLst>
          </p:cNvPr>
          <p:cNvSpPr/>
          <p:nvPr userDrawn="1"/>
        </p:nvSpPr>
        <p:spPr>
          <a:xfrm>
            <a:off x="0" y="7896225"/>
            <a:ext cx="895350" cy="1495425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403A19-4520-FD4B-F720-D1498FC0E0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5350" y="7896225"/>
            <a:ext cx="4248150" cy="1495425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ro-RO" dirty="0"/>
              <a:t>Partner 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203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32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593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32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06C6AE7-7CA7-7B3F-72F1-6DEEB9B90CD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926775" y="10071100"/>
            <a:ext cx="46196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FR" sz="1000">
                <a:solidFill>
                  <a:srgbClr val="FFEF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PRIVATE</a:t>
            </a:r>
          </a:p>
        </p:txBody>
      </p:sp>
    </p:spTree>
    <p:extLst>
      <p:ext uri="{BB962C8B-B14F-4D97-AF65-F5344CB8AC3E}">
        <p14:creationId xmlns:p14="http://schemas.microsoft.com/office/powerpoint/2010/main" val="292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3240" userDrawn="1">
          <p15:clr>
            <a:srgbClr val="F26B43"/>
          </p15:clr>
        </p15:guide>
        <p15:guide id="3" orient="horz" pos="5916" userDrawn="1">
          <p15:clr>
            <a:srgbClr val="F26B43"/>
          </p15:clr>
        </p15:guide>
        <p15:guide id="4" orient="horz" pos="564" userDrawn="1">
          <p15:clr>
            <a:srgbClr val="F26B43"/>
          </p15:clr>
        </p15:guide>
        <p15:guide id="5" pos="5916" userDrawn="1">
          <p15:clr>
            <a:srgbClr val="F26B43"/>
          </p15:clr>
        </p15:guide>
        <p15:guide id="6" pos="5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tanks in a forest&#10;&#10;AI-generated content may be incorrect.">
            <a:extLst>
              <a:ext uri="{FF2B5EF4-FFF2-40B4-BE49-F238E27FC236}">
                <a16:creationId xmlns:a16="http://schemas.microsoft.com/office/drawing/2014/main" id="{BD4F6FF7-A220-05F9-42DA-878EABFC34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0" y="0"/>
            <a:ext cx="10287000" cy="10287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C6B16CD-AC02-85BF-442F-CCAFAE4F79A1}"/>
              </a:ext>
            </a:extLst>
          </p:cNvPr>
          <p:cNvSpPr/>
          <p:nvPr/>
        </p:nvSpPr>
        <p:spPr>
          <a:xfrm>
            <a:off x="-1" y="0"/>
            <a:ext cx="10287000" cy="10287000"/>
          </a:xfrm>
          <a:prstGeom prst="rect">
            <a:avLst/>
          </a:prstGeom>
          <a:gradFill>
            <a:gsLst>
              <a:gs pos="0">
                <a:schemeClr val="tx1">
                  <a:alpha val="64000"/>
                </a:schemeClr>
              </a:gs>
              <a:gs pos="57000">
                <a:schemeClr val="tx1">
                  <a:alpha val="9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620B3-0814-E416-2DE8-5EC0D073B60A}"/>
              </a:ext>
            </a:extLst>
          </p:cNvPr>
          <p:cNvSpPr txBox="1"/>
          <p:nvPr/>
        </p:nvSpPr>
        <p:spPr>
          <a:xfrm>
            <a:off x="895350" y="1401810"/>
            <a:ext cx="7404529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Manifeste pour un</a:t>
            </a:r>
            <a:br>
              <a:rPr kumimoji="0" lang="ro-RO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</a:b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meilleur financement</a:t>
            </a:r>
            <a:b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</a:b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des entreprises par les marchés de capitaux 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un appel à l’action 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itchFamily="2" charset="0"/>
              <a:ea typeface="Verdan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D64095-2535-64C3-88E6-A55E7597DD87}"/>
              </a:ext>
            </a:extLst>
          </p:cNvPr>
          <p:cNvSpPr/>
          <p:nvPr/>
        </p:nvSpPr>
        <p:spPr>
          <a:xfrm>
            <a:off x="1255689" y="5618706"/>
            <a:ext cx="3527474" cy="2557107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3B5E61-174A-EACB-64A5-BADB6BA1E72C}"/>
              </a:ext>
            </a:extLst>
          </p:cNvPr>
          <p:cNvSpPr/>
          <p:nvPr/>
        </p:nvSpPr>
        <p:spPr>
          <a:xfrm>
            <a:off x="895350" y="9391650"/>
            <a:ext cx="228600" cy="228600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504CA6-14D1-D2D3-FDEE-30A31B214E95}"/>
              </a:ext>
            </a:extLst>
          </p:cNvPr>
          <p:cNvSpPr/>
          <p:nvPr/>
        </p:nvSpPr>
        <p:spPr>
          <a:xfrm>
            <a:off x="1250156" y="939165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7C09F6-3115-97A6-AEBF-A95DB95EDB60}"/>
              </a:ext>
            </a:extLst>
          </p:cNvPr>
          <p:cNvSpPr/>
          <p:nvPr/>
        </p:nvSpPr>
        <p:spPr>
          <a:xfrm>
            <a:off x="1604962" y="939165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71FB0D-282B-1310-FB1E-10778C5DCC75}"/>
              </a:ext>
            </a:extLst>
          </p:cNvPr>
          <p:cNvSpPr/>
          <p:nvPr/>
        </p:nvSpPr>
        <p:spPr>
          <a:xfrm>
            <a:off x="1959768" y="939165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D7411E-D7A1-E3F8-A74F-83704BBFF2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5350" y="5855732"/>
            <a:ext cx="4248150" cy="1495425"/>
          </a:xfrm>
        </p:spPr>
        <p:txBody>
          <a:bodyPr/>
          <a:lstStyle/>
          <a:p>
            <a:endParaRPr lang="en-GB"/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A455A514-6547-FA8A-BA8D-CC413A1CD891}"/>
              </a:ext>
            </a:extLst>
          </p:cNvPr>
          <p:cNvSpPr txBox="1"/>
          <p:nvPr/>
        </p:nvSpPr>
        <p:spPr>
          <a:xfrm>
            <a:off x="1250156" y="7549707"/>
            <a:ext cx="35330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Soutient le Manifeste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itchFamily="2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75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803198E-7FA8-A89C-9088-954D50523252}"/>
              </a:ext>
            </a:extLst>
          </p:cNvPr>
          <p:cNvSpPr/>
          <p:nvPr/>
        </p:nvSpPr>
        <p:spPr>
          <a:xfrm>
            <a:off x="0" y="0"/>
            <a:ext cx="10287000" cy="10287000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A7F6AB-E475-A532-D7E2-3A664C64E831}"/>
              </a:ext>
            </a:extLst>
          </p:cNvPr>
          <p:cNvSpPr txBox="1"/>
          <p:nvPr/>
        </p:nvSpPr>
        <p:spPr>
          <a:xfrm>
            <a:off x="895350" y="654339"/>
            <a:ext cx="793936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9 recommandations concr</a:t>
            </a:r>
            <a:r>
              <a:rPr lang="fr-FR" sz="4000" b="1" kern="0" dirty="0" err="1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ètes</a:t>
            </a:r>
            <a:r>
              <a:rPr lang="fr-FR" sz="4000" b="1" kern="0" dirty="0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 autour de 3 axes :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2" charset="0"/>
              <a:ea typeface="Verdan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8B8B76-38AA-1812-4BB7-D7D226A9E081}"/>
              </a:ext>
            </a:extLst>
          </p:cNvPr>
          <p:cNvSpPr/>
          <p:nvPr/>
        </p:nvSpPr>
        <p:spPr>
          <a:xfrm>
            <a:off x="895350" y="9409760"/>
            <a:ext cx="228600" cy="228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75C4B-9542-5FF4-66E9-65D1DE3E4740}"/>
              </a:ext>
            </a:extLst>
          </p:cNvPr>
          <p:cNvSpPr/>
          <p:nvPr/>
        </p:nvSpPr>
        <p:spPr>
          <a:xfrm>
            <a:off x="1250156" y="940976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FC7CBF-FC0F-C0FB-8E8E-FBF6CDF9CA81}"/>
              </a:ext>
            </a:extLst>
          </p:cNvPr>
          <p:cNvSpPr/>
          <p:nvPr/>
        </p:nvSpPr>
        <p:spPr>
          <a:xfrm>
            <a:off x="1604962" y="9409760"/>
            <a:ext cx="228600" cy="228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5D1E4C-AEE1-1AD8-13EE-C178A156C4A8}"/>
              </a:ext>
            </a:extLst>
          </p:cNvPr>
          <p:cNvSpPr/>
          <p:nvPr/>
        </p:nvSpPr>
        <p:spPr>
          <a:xfrm>
            <a:off x="1959768" y="9409760"/>
            <a:ext cx="228600" cy="228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FAC7AB-EA23-D7F6-4C02-3D8654049D2E}"/>
              </a:ext>
            </a:extLst>
          </p:cNvPr>
          <p:cNvSpPr/>
          <p:nvPr/>
        </p:nvSpPr>
        <p:spPr>
          <a:xfrm>
            <a:off x="9391650" y="0"/>
            <a:ext cx="228600" cy="9638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A8799A88-398C-241A-FAD2-CB6F29DDCB51}"/>
              </a:ext>
            </a:extLst>
          </p:cNvPr>
          <p:cNvSpPr txBox="1"/>
          <p:nvPr/>
        </p:nvSpPr>
        <p:spPr>
          <a:xfrm>
            <a:off x="1252479" y="2716725"/>
            <a:ext cx="704435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Encourager une meilleure orientation de l’investissement vers les entreprises européennes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AF06E022-6C61-FEB7-8AC8-2BD749E31F2A}"/>
              </a:ext>
            </a:extLst>
          </p:cNvPr>
          <p:cNvSpPr txBox="1"/>
          <p:nvPr/>
        </p:nvSpPr>
        <p:spPr>
          <a:xfrm>
            <a:off x="1252480" y="5288010"/>
            <a:ext cx="704435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Compétitivité du cadre réglementaire et législatif : poursuivons les efforts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27FCE38D-9F26-3F51-12C2-3CAE1140B145}"/>
              </a:ext>
            </a:extLst>
          </p:cNvPr>
          <p:cNvSpPr txBox="1"/>
          <p:nvPr/>
        </p:nvSpPr>
        <p:spPr>
          <a:xfrm>
            <a:off x="1252480" y="7389423"/>
            <a:ext cx="725652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Rayonner localement, briller </a:t>
            </a:r>
            <a:br>
              <a:rPr kumimoji="0" lang="fr-FR" sz="3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</a:br>
            <a:r>
              <a:rPr kumimoji="0" lang="fr-FR" sz="3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mondialement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B0122A-B9C9-2838-9678-AE97F00AAB6B}"/>
              </a:ext>
            </a:extLst>
          </p:cNvPr>
          <p:cNvSpPr/>
          <p:nvPr/>
        </p:nvSpPr>
        <p:spPr>
          <a:xfrm>
            <a:off x="895350" y="2382739"/>
            <a:ext cx="7784193" cy="208168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103EE4-A932-9F06-7074-116D1808B07B}"/>
              </a:ext>
            </a:extLst>
          </p:cNvPr>
          <p:cNvSpPr/>
          <p:nvPr/>
        </p:nvSpPr>
        <p:spPr>
          <a:xfrm>
            <a:off x="895350" y="4952995"/>
            <a:ext cx="7784193" cy="1623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94C7B6E-6F0D-F42C-D7CD-CF4AD82330E0}"/>
              </a:ext>
            </a:extLst>
          </p:cNvPr>
          <p:cNvSpPr/>
          <p:nvPr/>
        </p:nvSpPr>
        <p:spPr>
          <a:xfrm>
            <a:off x="895350" y="7050088"/>
            <a:ext cx="7784193" cy="1623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03210C-2486-1285-826B-FA085FCEA405}"/>
              </a:ext>
            </a:extLst>
          </p:cNvPr>
          <p:cNvSpPr/>
          <p:nvPr/>
        </p:nvSpPr>
        <p:spPr>
          <a:xfrm rot="5400000">
            <a:off x="5867401" y="5885509"/>
            <a:ext cx="228600" cy="7277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362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6FC49-87AE-DA40-FEA9-8A27E3E11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BE46229-50A7-E004-E4B6-4693B7B733CC}"/>
              </a:ext>
            </a:extLst>
          </p:cNvPr>
          <p:cNvSpPr/>
          <p:nvPr/>
        </p:nvSpPr>
        <p:spPr>
          <a:xfrm>
            <a:off x="0" y="0"/>
            <a:ext cx="10287000" cy="10287000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64E02-AA85-CF31-105F-4799AA90CC3E}"/>
              </a:ext>
            </a:extLst>
          </p:cNvPr>
          <p:cNvSpPr txBox="1"/>
          <p:nvPr/>
        </p:nvSpPr>
        <p:spPr>
          <a:xfrm>
            <a:off x="888048" y="658903"/>
            <a:ext cx="7583600" cy="7879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420 + </a:t>
            </a:r>
            <a:endParaRPr lang="fr-FR" sz="14200" b="1" kern="0" dirty="0">
              <a:solidFill>
                <a:schemeClr val="bg1"/>
              </a:solidFill>
              <a:latin typeface="Helvetica" pitchFamily="2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 Signataires </a:t>
            </a:r>
            <a:r>
              <a:rPr lang="fr-FR" sz="2800" b="1" kern="0" dirty="0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issus de</a:t>
            </a: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 plus 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260</a:t>
            </a:r>
            <a:endParaRPr lang="fr-FR" sz="14200" b="1" kern="0" dirty="0">
              <a:solidFill>
                <a:schemeClr val="bg1"/>
              </a:solidFill>
              <a:latin typeface="Helvetica" pitchFamily="2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Verdana" panose="020B0604030504040204" pitchFamily="34" charset="0"/>
              </a:rPr>
              <a:t>Organisations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200" b="1" kern="0" dirty="0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35</a:t>
            </a:r>
            <a:r>
              <a:rPr lang="fr-FR" sz="2800" b="1" kern="0" dirty="0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1" kern="0" dirty="0">
                <a:solidFill>
                  <a:schemeClr val="bg1"/>
                </a:solidFill>
                <a:latin typeface="Helvetica" pitchFamily="2" charset="0"/>
                <a:ea typeface="Verdana" panose="020B0604030504040204" pitchFamily="34" charset="0"/>
              </a:rPr>
              <a:t>Institutions et associations de Place 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2" charset="0"/>
              <a:ea typeface="Verdan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B88395-2A29-8B26-0DA9-8A2DC5DFEBBC}"/>
              </a:ext>
            </a:extLst>
          </p:cNvPr>
          <p:cNvSpPr/>
          <p:nvPr/>
        </p:nvSpPr>
        <p:spPr>
          <a:xfrm>
            <a:off x="895350" y="9409760"/>
            <a:ext cx="228600" cy="228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A693A6-0E35-EE8B-B68F-1F01083BA1F3}"/>
              </a:ext>
            </a:extLst>
          </p:cNvPr>
          <p:cNvSpPr/>
          <p:nvPr/>
        </p:nvSpPr>
        <p:spPr>
          <a:xfrm>
            <a:off x="1250156" y="9409760"/>
            <a:ext cx="228600" cy="228600"/>
          </a:xfrm>
          <a:prstGeom prst="rect">
            <a:avLst/>
          </a:prstGeom>
          <a:solidFill>
            <a:srgbClr val="4D89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EE7D16-B94D-0BDE-9AC6-FAFCFFA806E7}"/>
              </a:ext>
            </a:extLst>
          </p:cNvPr>
          <p:cNvSpPr/>
          <p:nvPr/>
        </p:nvSpPr>
        <p:spPr>
          <a:xfrm>
            <a:off x="1604962" y="9409760"/>
            <a:ext cx="2286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CFC4C4-6377-B51C-DADF-57FFF89FCB8D}"/>
              </a:ext>
            </a:extLst>
          </p:cNvPr>
          <p:cNvSpPr/>
          <p:nvPr/>
        </p:nvSpPr>
        <p:spPr>
          <a:xfrm>
            <a:off x="1959768" y="9409760"/>
            <a:ext cx="228600" cy="2286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08029C-AD18-6641-9DFA-1708009385C8}"/>
              </a:ext>
            </a:extLst>
          </p:cNvPr>
          <p:cNvSpPr/>
          <p:nvPr/>
        </p:nvSpPr>
        <p:spPr>
          <a:xfrm>
            <a:off x="9391650" y="0"/>
            <a:ext cx="228600" cy="9638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0DB2A0-1915-967C-8AD6-B307E08C50C6}"/>
              </a:ext>
            </a:extLst>
          </p:cNvPr>
          <p:cNvSpPr/>
          <p:nvPr/>
        </p:nvSpPr>
        <p:spPr>
          <a:xfrm rot="5400000">
            <a:off x="5867401" y="5885509"/>
            <a:ext cx="228600" cy="7277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919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951A5-69DE-A7DA-C3FF-69A0516B4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B40D6AE-2DE7-B056-70EB-2FAB1B74835C}"/>
              </a:ext>
            </a:extLst>
          </p:cNvPr>
          <p:cNvSpPr/>
          <p:nvPr/>
        </p:nvSpPr>
        <p:spPr>
          <a:xfrm>
            <a:off x="0" y="-78226"/>
            <a:ext cx="10287000" cy="5327551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A7234C-EE41-F865-D316-C89AA0A5604E}"/>
              </a:ext>
            </a:extLst>
          </p:cNvPr>
          <p:cNvSpPr/>
          <p:nvPr/>
        </p:nvSpPr>
        <p:spPr>
          <a:xfrm>
            <a:off x="412024" y="9410167"/>
            <a:ext cx="228600" cy="228600"/>
          </a:xfrm>
          <a:prstGeom prst="rect">
            <a:avLst/>
          </a:prstGeom>
          <a:solidFill>
            <a:srgbClr val="D9EB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E4817C-FB98-9F20-9436-303377B8EDB3}"/>
              </a:ext>
            </a:extLst>
          </p:cNvPr>
          <p:cNvSpPr/>
          <p:nvPr/>
        </p:nvSpPr>
        <p:spPr>
          <a:xfrm>
            <a:off x="766830" y="9410167"/>
            <a:ext cx="228600" cy="228600"/>
          </a:xfrm>
          <a:prstGeom prst="rect">
            <a:avLst/>
          </a:prstGeom>
          <a:solidFill>
            <a:srgbClr val="D9EB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AEC88B-0E8E-590D-D25C-8C942E1E4911}"/>
              </a:ext>
            </a:extLst>
          </p:cNvPr>
          <p:cNvSpPr/>
          <p:nvPr/>
        </p:nvSpPr>
        <p:spPr>
          <a:xfrm>
            <a:off x="1121636" y="9410167"/>
            <a:ext cx="228600" cy="228600"/>
          </a:xfrm>
          <a:prstGeom prst="rect">
            <a:avLst/>
          </a:prstGeom>
          <a:solidFill>
            <a:srgbClr val="D9EB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E4E9CF-635C-6ACF-04FE-06E9E0D1323B}"/>
              </a:ext>
            </a:extLst>
          </p:cNvPr>
          <p:cNvSpPr/>
          <p:nvPr/>
        </p:nvSpPr>
        <p:spPr>
          <a:xfrm>
            <a:off x="1476442" y="9410167"/>
            <a:ext cx="228600" cy="228600"/>
          </a:xfrm>
          <a:prstGeom prst="rect">
            <a:avLst/>
          </a:prstGeom>
          <a:solidFill>
            <a:srgbClr val="0056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792B5A-8FA1-54B2-5321-BA870DCB866D}"/>
              </a:ext>
            </a:extLst>
          </p:cNvPr>
          <p:cNvSpPr/>
          <p:nvPr/>
        </p:nvSpPr>
        <p:spPr>
          <a:xfrm rot="5400000">
            <a:off x="5666650" y="5606789"/>
            <a:ext cx="228600" cy="671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id="{FFF96ACC-BEC4-AEEB-CE80-8F8AAE8D562A}"/>
              </a:ext>
            </a:extLst>
          </p:cNvPr>
          <p:cNvSpPr txBox="1"/>
          <p:nvPr/>
        </p:nvSpPr>
        <p:spPr>
          <a:xfrm>
            <a:off x="766829" y="886831"/>
            <a:ext cx="913020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  <a:latin typeface="Helvetica" panose="020B0604020202020204"/>
                <a:cs typeface="Helvetica" panose="020B0604020202020204"/>
              </a:rPr>
              <a:t>Découvrez et soutenez le Manifeste !</a:t>
            </a:r>
            <a:endParaRPr lang="en-US" sz="6000" b="1" dirty="0">
              <a:solidFill>
                <a:schemeClr val="bg1"/>
              </a:solidFill>
              <a:latin typeface="Helvetica" panose="020B0604020202020204"/>
              <a:cs typeface="Helvetica" panose="020B0604020202020204"/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C932E7A4-A56C-8481-6466-4DE31A48ACAC}"/>
              </a:ext>
            </a:extLst>
          </p:cNvPr>
          <p:cNvSpPr txBox="1"/>
          <p:nvPr/>
        </p:nvSpPr>
        <p:spPr>
          <a:xfrm>
            <a:off x="1" y="3307728"/>
            <a:ext cx="1028700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6200" u="sng" dirty="0">
                <a:solidFill>
                  <a:schemeClr val="bg1"/>
                </a:solidFill>
                <a:latin typeface="Helvetica" pitchFamily="2" charset="0"/>
                <a:cs typeface="Helvetica" panose="020B0604020202020204" pitchFamily="34" charset="0"/>
              </a:rPr>
              <a:t>www.manifeste-bourse.fr</a:t>
            </a:r>
            <a:endParaRPr kumimoji="0" lang="fr-FR" sz="6200" b="1" i="0" u="sng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2" charset="0"/>
              <a:ea typeface="Verdana" panose="020B0604030504040204" pitchFamily="34" charset="0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22C27D-7437-1635-9BEF-1E0ACAD2C75E}"/>
              </a:ext>
            </a:extLst>
          </p:cNvPr>
          <p:cNvGrpSpPr/>
          <p:nvPr/>
        </p:nvGrpSpPr>
        <p:grpSpPr>
          <a:xfrm>
            <a:off x="741927" y="6092550"/>
            <a:ext cx="8815195" cy="2259879"/>
            <a:chOff x="741927" y="6359805"/>
            <a:chExt cx="7557562" cy="1937470"/>
          </a:xfrm>
        </p:grpSpPr>
        <p:grpSp>
          <p:nvGrpSpPr>
            <p:cNvPr id="25" name="Groupe 20">
              <a:extLst>
                <a:ext uri="{FF2B5EF4-FFF2-40B4-BE49-F238E27FC236}">
                  <a16:creationId xmlns:a16="http://schemas.microsoft.com/office/drawing/2014/main" id="{8A6EB9AC-271E-9DBF-BC14-214192319B05}"/>
                </a:ext>
              </a:extLst>
            </p:cNvPr>
            <p:cNvGrpSpPr/>
            <p:nvPr/>
          </p:nvGrpSpPr>
          <p:grpSpPr>
            <a:xfrm>
              <a:off x="3117335" y="6408243"/>
              <a:ext cx="1660186" cy="495179"/>
              <a:chOff x="6731226" y="5824687"/>
              <a:chExt cx="2471012" cy="737022"/>
            </a:xfrm>
          </p:grpSpPr>
          <p:pic>
            <p:nvPicPr>
              <p:cNvPr id="26" name="Image 16" descr="Une image contenant texte, logo, Police, Graphique&#10;&#10;Le contenu généré par l’IA peut être incorrect.">
                <a:extLst>
                  <a:ext uri="{FF2B5EF4-FFF2-40B4-BE49-F238E27FC236}">
                    <a16:creationId xmlns:a16="http://schemas.microsoft.com/office/drawing/2014/main" id="{841B8140-71A0-1460-F60B-85495FD1A8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85" t="50000" r="21927" b="29072"/>
              <a:stretch/>
            </p:blipFill>
            <p:spPr>
              <a:xfrm>
                <a:off x="7472061" y="5947877"/>
                <a:ext cx="1730177" cy="613832"/>
              </a:xfrm>
              <a:prstGeom prst="rect">
                <a:avLst/>
              </a:prstGeom>
            </p:spPr>
          </p:pic>
          <p:pic>
            <p:nvPicPr>
              <p:cNvPr id="27" name="Image 17" descr="Une image contenant texte, logo, Police, Graphique&#10;&#10;Le contenu généré par l’IA peut être incorrect.">
                <a:extLst>
                  <a:ext uri="{FF2B5EF4-FFF2-40B4-BE49-F238E27FC236}">
                    <a16:creationId xmlns:a16="http://schemas.microsoft.com/office/drawing/2014/main" id="{7E8B048C-FA5B-3EA0-C850-B982C6F132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034" t="18396" r="35917" b="51070"/>
              <a:stretch/>
            </p:blipFill>
            <p:spPr>
              <a:xfrm>
                <a:off x="6731226" y="5824687"/>
                <a:ext cx="740835" cy="728555"/>
              </a:xfrm>
              <a:prstGeom prst="rect">
                <a:avLst/>
              </a:prstGeom>
            </p:spPr>
          </p:pic>
        </p:grpSp>
        <p:pic>
          <p:nvPicPr>
            <p:cNvPr id="28" name="Graphique 10">
              <a:extLst>
                <a:ext uri="{FF2B5EF4-FFF2-40B4-BE49-F238E27FC236}">
                  <a16:creationId xmlns:a16="http://schemas.microsoft.com/office/drawing/2014/main" id="{4CD74F35-104F-D2EE-9E0D-33C2A88A1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1927" y="6359805"/>
              <a:ext cx="1518386" cy="583579"/>
            </a:xfrm>
            <a:prstGeom prst="rect">
              <a:avLst/>
            </a:prstGeom>
          </p:spPr>
        </p:pic>
        <p:pic>
          <p:nvPicPr>
            <p:cNvPr id="29" name="Picture 6" descr="AMAFI, Association française des marchés financiers | LinkedIn">
              <a:extLst>
                <a:ext uri="{FF2B5EF4-FFF2-40B4-BE49-F238E27FC236}">
                  <a16:creationId xmlns:a16="http://schemas.microsoft.com/office/drawing/2014/main" id="{E720629C-1605-0B30-26DE-EDE44DE2E5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7598" y="6400021"/>
              <a:ext cx="1110343" cy="590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Image 14" descr="Une image contenant Graphique, Police, graphisme, capture d’écran&#10;&#10;Le contenu généré par l’IA peut être incorrect.">
              <a:extLst>
                <a:ext uri="{FF2B5EF4-FFF2-40B4-BE49-F238E27FC236}">
                  <a16:creationId xmlns:a16="http://schemas.microsoft.com/office/drawing/2014/main" id="{38ABFEBC-B2A2-5AB4-32B3-58BEABDD4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366" y="7647789"/>
              <a:ext cx="2094593" cy="649486"/>
            </a:xfrm>
            <a:prstGeom prst="rect">
              <a:avLst/>
            </a:prstGeom>
          </p:spPr>
        </p:pic>
        <p:pic>
          <p:nvPicPr>
            <p:cNvPr id="33" name="Picture 4" descr="Paris Europlace">
              <a:extLst>
                <a:ext uri="{FF2B5EF4-FFF2-40B4-BE49-F238E27FC236}">
                  <a16:creationId xmlns:a16="http://schemas.microsoft.com/office/drawing/2014/main" id="{AC85B66C-8E3D-F9EA-4B15-E593E327B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6365" y="7422593"/>
              <a:ext cx="1750843" cy="781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Image 2" descr="Une image contenant texte, Police, typographie, Graphique&#10;&#10;Le contenu généré par l’IA peut être incorrect.">
              <a:extLst>
                <a:ext uri="{FF2B5EF4-FFF2-40B4-BE49-F238E27FC236}">
                  <a16:creationId xmlns:a16="http://schemas.microsoft.com/office/drawing/2014/main" id="{8EF4188B-B9DE-DD2A-4A73-DE4A2468C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1972" y="7756350"/>
              <a:ext cx="2135301" cy="351490"/>
            </a:xfrm>
            <a:prstGeom prst="rect">
              <a:avLst/>
            </a:prstGeom>
          </p:spPr>
        </p:pic>
        <p:pic>
          <p:nvPicPr>
            <p:cNvPr id="1026" name="Picture 2" descr="Caisse des dépôts et consignations — Wikipédia">
              <a:extLst>
                <a:ext uri="{FF2B5EF4-FFF2-40B4-BE49-F238E27FC236}">
                  <a16:creationId xmlns:a16="http://schemas.microsoft.com/office/drawing/2014/main" id="{457F8909-F155-E62A-7A00-AF47425F56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9546" y="6385186"/>
              <a:ext cx="639943" cy="646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DBC1600-F039-CC7C-16F2-7EB084A119EE}"/>
              </a:ext>
            </a:extLst>
          </p:cNvPr>
          <p:cNvSpPr/>
          <p:nvPr/>
        </p:nvSpPr>
        <p:spPr>
          <a:xfrm>
            <a:off x="4724400" y="9848850"/>
            <a:ext cx="724673" cy="415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621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Helvetica">
      <a:majorFont>
        <a:latin typeface="Helvetica Extrabold"/>
        <a:ea typeface=""/>
        <a:cs typeface=""/>
      </a:majorFont>
      <a:minorFont>
        <a:latin typeface="Helvetica Regular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3C7360D8E7A3498101A09B178ABDA2" ma:contentTypeVersion="15" ma:contentTypeDescription="Create a new document." ma:contentTypeScope="" ma:versionID="ae7a6cab52a4db58cfe24cc71cfb8cc5">
  <xsd:schema xmlns:xsd="http://www.w3.org/2001/XMLSchema" xmlns:xs="http://www.w3.org/2001/XMLSchema" xmlns:p="http://schemas.microsoft.com/office/2006/metadata/properties" xmlns:ns2="b04417ad-fbae-4853-9172-bf989fe1dc8a" xmlns:ns3="9536ccaf-2341-4993-b261-3a2cbc69ce7e" targetNamespace="http://schemas.microsoft.com/office/2006/metadata/properties" ma:root="true" ma:fieldsID="9b8abc2807fcdda1a2c1a84068339224" ns2:_="" ns3:_="">
    <xsd:import namespace="b04417ad-fbae-4853-9172-bf989fe1dc8a"/>
    <xsd:import namespace="9536ccaf-2341-4993-b261-3a2cbc69ce7e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4417ad-fbae-4853-9172-bf989fe1dc8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5df9f399-ba25-459b-8573-a676e3164d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36ccaf-2341-4993-b261-3a2cbc69ce7e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f45d9c71-473e-4c3f-85f0-e28865b1fdf9}" ma:internalName="TaxCatchAll" ma:showField="CatchAllData" ma:web="9536ccaf-2341-4993-b261-3a2cbc69ce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36ccaf-2341-4993-b261-3a2cbc69ce7e" xsi:nil="true"/>
    <lcf76f155ced4ddcb4097134ff3c332f xmlns="b04417ad-fbae-4853-9172-bf989fe1dc8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F7C6EC-C414-48A8-9FDD-76F2CA6207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4417ad-fbae-4853-9172-bf989fe1dc8a"/>
    <ds:schemaRef ds:uri="9536ccaf-2341-4993-b261-3a2cbc69ce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F5580D-91D8-40A6-A17C-A3865BAEB321}">
  <ds:schemaRefs>
    <ds:schemaRef ds:uri="http://schemas.microsoft.com/office/2006/metadata/properties"/>
    <ds:schemaRef ds:uri="http://schemas.microsoft.com/office/infopath/2007/PartnerControls"/>
    <ds:schemaRef ds:uri="9536ccaf-2341-4993-b261-3a2cbc69ce7e"/>
    <ds:schemaRef ds:uri="b04417ad-fbae-4853-9172-bf989fe1dc8a"/>
  </ds:schemaRefs>
</ds:datastoreItem>
</file>

<file path=customXml/itemProps3.xml><?xml version="1.0" encoding="utf-8"?>
<ds:datastoreItem xmlns:ds="http://schemas.openxmlformats.org/officeDocument/2006/customXml" ds:itemID="{A6200A01-86C7-48E9-8D58-76D3518F88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83</Words>
  <Application>Microsoft Office PowerPoint</Application>
  <PresentationFormat>Personnalisé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Helvetica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Sebastian MUNTEAN</dc:creator>
  <cp:lastModifiedBy>Gaultier de Tarade</cp:lastModifiedBy>
  <cp:revision>12</cp:revision>
  <dcterms:created xsi:type="dcterms:W3CDTF">2025-03-13T12:42:02Z</dcterms:created>
  <dcterms:modified xsi:type="dcterms:W3CDTF">2025-03-17T17:51:45Z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0x010100C53C7360D8E7A3498101A09B178ABDA2</vt:lpwstr>
  </property>
  <property fmtid="{D5CDD505-2E9C-101B-9397-08002B2CF9AE}" pid="3" name="MSIP_Label_ac0b9ce6-6e99-42a1-af95-429494370cbc_Enabled">
    <vt:lpwstr>true</vt:lpwstr>
  </property>
  <property fmtid="{D5CDD505-2E9C-101B-9397-08002B2CF9AE}" pid="4" name="MSIP_Label_ac0b9ce6-6e99-42a1-af95-429494370cbc_SetDate">
    <vt:lpwstr>2025-03-14T11:45:45Z</vt:lpwstr>
  </property>
  <property fmtid="{D5CDD505-2E9C-101B-9397-08002B2CF9AE}" pid="5" name="MSIP_Label_ac0b9ce6-6e99-42a1-af95-429494370cbc_Method">
    <vt:lpwstr>Standard</vt:lpwstr>
  </property>
  <property fmtid="{D5CDD505-2E9C-101B-9397-08002B2CF9AE}" pid="6" name="MSIP_Label_ac0b9ce6-6e99-42a1-af95-429494370cbc_Name">
    <vt:lpwstr>ac0b9ce6-6e99-42a1-af95-429494370cbc</vt:lpwstr>
  </property>
  <property fmtid="{D5CDD505-2E9C-101B-9397-08002B2CF9AE}" pid="7" name="MSIP_Label_ac0b9ce6-6e99-42a1-af95-429494370cbc_SiteId">
    <vt:lpwstr>315b1ee5-c224-498b-871e-c140611d6d07</vt:lpwstr>
  </property>
  <property fmtid="{D5CDD505-2E9C-101B-9397-08002B2CF9AE}" pid="8" name="MSIP_Label_ac0b9ce6-6e99-42a1-af95-429494370cbc_ActionId">
    <vt:lpwstr>0aa7e3b5-1b04-48be-a8bd-d95118ab8281</vt:lpwstr>
  </property>
  <property fmtid="{D5CDD505-2E9C-101B-9397-08002B2CF9AE}" pid="9" name="MSIP_Label_ac0b9ce6-6e99-42a1-af95-429494370cbc_ContentBits">
    <vt:lpwstr>2</vt:lpwstr>
  </property>
  <property fmtid="{D5CDD505-2E9C-101B-9397-08002B2CF9AE}" pid="10" name="MSIP_Label_ac0b9ce6-6e99-42a1-af95-429494370cbc_Tag">
    <vt:lpwstr>10, 3, 0, 1</vt:lpwstr>
  </property>
  <property fmtid="{D5CDD505-2E9C-101B-9397-08002B2CF9AE}" pid="11" name="ClassificationContentMarkingFooterLocations">
    <vt:lpwstr>Office Theme:3</vt:lpwstr>
  </property>
  <property fmtid="{D5CDD505-2E9C-101B-9397-08002B2CF9AE}" pid="12" name="ClassificationContentMarkingFooterText">
    <vt:lpwstr>PRIVATE</vt:lpwstr>
  </property>
</Properties>
</file>